
<file path=[Content_Types].xml><?xml version="1.0" encoding="utf-8"?>
<Types xmlns="http://schemas.openxmlformats.org/package/2006/content-types"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8"/>
  </p:notesMasterIdLst>
  <p:handoutMasterIdLst>
    <p:handoutMasterId r:id="rId9"/>
  </p:handoutMasterIdLst>
  <p:sldIdLst>
    <p:sldId id="340" r:id="rId2"/>
    <p:sldId id="349" r:id="rId3"/>
    <p:sldId id="344" r:id="rId4"/>
    <p:sldId id="350" r:id="rId5"/>
    <p:sldId id="351" r:id="rId6"/>
    <p:sldId id="352" r:id="rId7"/>
  </p:sldIdLst>
  <p:sldSz cx="10693400" cy="7561263"/>
  <p:notesSz cx="6662738" cy="9832975"/>
  <p:defaultTextStyle>
    <a:defPPr>
      <a:defRPr lang="en-GB"/>
    </a:defPPr>
    <a:lvl1pPr algn="l" rtl="1" fontAlgn="base">
      <a:spcBef>
        <a:spcPct val="0"/>
      </a:spcBef>
      <a:spcAft>
        <a:spcPct val="0"/>
      </a:spcAft>
      <a:defRPr sz="3900" b="1" kern="1200">
        <a:solidFill>
          <a:srgbClr val="000066"/>
        </a:solidFill>
        <a:latin typeface="Arial" pitchFamily="34" charset="0"/>
        <a:ea typeface="+mn-ea"/>
        <a:cs typeface="Arial" pitchFamily="34" charset="0"/>
      </a:defRPr>
    </a:lvl1pPr>
    <a:lvl2pPr marL="457200" algn="l" rtl="1" fontAlgn="base">
      <a:spcBef>
        <a:spcPct val="0"/>
      </a:spcBef>
      <a:spcAft>
        <a:spcPct val="0"/>
      </a:spcAft>
      <a:defRPr sz="3900" b="1" kern="1200">
        <a:solidFill>
          <a:srgbClr val="000066"/>
        </a:solidFill>
        <a:latin typeface="Arial" pitchFamily="34" charset="0"/>
        <a:ea typeface="+mn-ea"/>
        <a:cs typeface="Arial" pitchFamily="34" charset="0"/>
      </a:defRPr>
    </a:lvl2pPr>
    <a:lvl3pPr marL="914400" algn="l" rtl="1" fontAlgn="base">
      <a:spcBef>
        <a:spcPct val="0"/>
      </a:spcBef>
      <a:spcAft>
        <a:spcPct val="0"/>
      </a:spcAft>
      <a:defRPr sz="3900" b="1" kern="1200">
        <a:solidFill>
          <a:srgbClr val="000066"/>
        </a:solidFill>
        <a:latin typeface="Arial" pitchFamily="34" charset="0"/>
        <a:ea typeface="+mn-ea"/>
        <a:cs typeface="Arial" pitchFamily="34" charset="0"/>
      </a:defRPr>
    </a:lvl3pPr>
    <a:lvl4pPr marL="1371600" algn="l" rtl="1" fontAlgn="base">
      <a:spcBef>
        <a:spcPct val="0"/>
      </a:spcBef>
      <a:spcAft>
        <a:spcPct val="0"/>
      </a:spcAft>
      <a:defRPr sz="3900" b="1" kern="1200">
        <a:solidFill>
          <a:srgbClr val="000066"/>
        </a:solidFill>
        <a:latin typeface="Arial" pitchFamily="34" charset="0"/>
        <a:ea typeface="+mn-ea"/>
        <a:cs typeface="Arial" pitchFamily="34" charset="0"/>
      </a:defRPr>
    </a:lvl4pPr>
    <a:lvl5pPr marL="1828800" algn="l" rtl="1" fontAlgn="base">
      <a:spcBef>
        <a:spcPct val="0"/>
      </a:spcBef>
      <a:spcAft>
        <a:spcPct val="0"/>
      </a:spcAft>
      <a:defRPr sz="3900" b="1" kern="1200">
        <a:solidFill>
          <a:srgbClr val="000066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sz="3900" b="1" kern="1200">
        <a:solidFill>
          <a:srgbClr val="000066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sz="3900" b="1" kern="1200">
        <a:solidFill>
          <a:srgbClr val="000066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sz="3900" b="1" kern="1200">
        <a:solidFill>
          <a:srgbClr val="000066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sz="3900" b="1" kern="1200">
        <a:solidFill>
          <a:srgbClr val="000066"/>
        </a:solidFill>
        <a:latin typeface="Arial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FF33"/>
    <a:srgbClr val="96CCEE"/>
    <a:srgbClr val="72BBE8"/>
    <a:srgbClr val="1E7FB8"/>
    <a:srgbClr val="C4DAF4"/>
    <a:srgbClr val="4189DD"/>
    <a:srgbClr val="00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335" autoAdjust="0"/>
    <p:restoredTop sz="94659" autoAdjust="0"/>
  </p:normalViewPr>
  <p:slideViewPr>
    <p:cSldViewPr snapToGrid="0">
      <p:cViewPr varScale="1">
        <p:scale>
          <a:sx n="67" d="100"/>
          <a:sy n="67" d="100"/>
        </p:scale>
        <p:origin x="-102" y="-708"/>
      </p:cViewPr>
      <p:guideLst>
        <p:guide orient="horz" pos="2381"/>
        <p:guide pos="3368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87663" cy="492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</a:defRPr>
            </a:lvl1pPr>
          </a:lstStyle>
          <a:p>
            <a:r>
              <a:rPr lang="en-GB"/>
              <a:t>World Health Organization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773488" y="0"/>
            <a:ext cx="2887662" cy="492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</a:defRPr>
            </a:lvl1pPr>
          </a:lstStyle>
          <a:p>
            <a:fld id="{41E0D5EF-1DE1-4DBB-B3D7-7E32D3C8762F}" type="datetime3">
              <a:rPr lang="en-GB"/>
              <a:pPr/>
              <a:t>18 March, 2015</a:t>
            </a:fld>
            <a:endParaRPr lang="en-GB"/>
          </a:p>
        </p:txBody>
      </p:sp>
      <p:sp>
        <p:nvSpPr>
          <p:cNvPr id="2970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39263"/>
            <a:ext cx="2887663" cy="492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</a:defRPr>
            </a:lvl1pPr>
          </a:lstStyle>
          <a:p>
            <a:endParaRPr lang="en-GB"/>
          </a:p>
        </p:txBody>
      </p:sp>
      <p:sp>
        <p:nvSpPr>
          <p:cNvPr id="2970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773488" y="9339263"/>
            <a:ext cx="2887662" cy="492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</a:defRPr>
            </a:lvl1pPr>
          </a:lstStyle>
          <a:p>
            <a:fld id="{C87AB6EE-CBC8-4090-8F7D-874AEF0EFFBC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2916843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87663" cy="492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</a:defRPr>
            </a:lvl1pPr>
          </a:lstStyle>
          <a:p>
            <a:r>
              <a:rPr lang="en-GB"/>
              <a:t>World Health Organization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773488" y="0"/>
            <a:ext cx="2887662" cy="492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</a:defRPr>
            </a:lvl1pPr>
          </a:lstStyle>
          <a:p>
            <a:fld id="{5EC4ABDC-40FA-4F09-AC56-7EC7BC819EF8}" type="datetime3">
              <a:rPr lang="en-GB"/>
              <a:pPr/>
              <a:t>18 March, 2015</a:t>
            </a:fld>
            <a:endParaRPr lang="en-GB"/>
          </a:p>
        </p:txBody>
      </p:sp>
      <p:sp>
        <p:nvSpPr>
          <p:cNvPr id="317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725488" y="738188"/>
            <a:ext cx="5211762" cy="36861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17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66750" y="4670425"/>
            <a:ext cx="5329238" cy="4424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317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39263"/>
            <a:ext cx="2887663" cy="492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</a:defRPr>
            </a:lvl1pPr>
          </a:lstStyle>
          <a:p>
            <a:endParaRPr lang="en-GB"/>
          </a:p>
        </p:txBody>
      </p:sp>
      <p:sp>
        <p:nvSpPr>
          <p:cNvPr id="317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773488" y="9339263"/>
            <a:ext cx="2887662" cy="492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</a:defRPr>
            </a:lvl1pPr>
          </a:lstStyle>
          <a:p>
            <a:fld id="{93E0362D-1E75-46F9-ABC6-19438DBDE890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3955369"/>
      </p:ext>
    </p:extLst>
  </p:cSld>
  <p:clrMap bg1="lt1" tx1="dk1" bg2="lt2" tx2="dk2" accent1="accent1" accent2="accent2" accent3="accent3" accent4="accent4" accent5="accent5" accent6="accent6" hlink="hlink" folHlink="folHlink"/>
  <p:hf ftr="0"/>
  <p:notesStyle>
    <a:lvl1pPr algn="r" rtl="1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r" rtl="1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r" rtl="1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r" rtl="1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r" rtl="1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GB"/>
              <a:t>World Health Organization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fld id="{20441F22-5471-43DC-BF2C-95ABB01803D4}" type="datetime3">
              <a:rPr lang="en-GB"/>
              <a:pPr/>
              <a:t>18 March, 2015</a:t>
            </a:fld>
            <a:endParaRPr lang="en-GB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CD7BF6E-5E02-4150-B3E0-BEAE7D46A5E9}" type="slidenum">
              <a:rPr lang="en-GB"/>
              <a:pPr/>
              <a:t>1</a:t>
            </a:fld>
            <a:endParaRPr lang="en-GB"/>
          </a:p>
        </p:txBody>
      </p:sp>
      <p:sp>
        <p:nvSpPr>
          <p:cNvPr id="2488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88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l" rtl="0"/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rgbClr val="1E7FB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58159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020050" y="0"/>
            <a:ext cx="2673350" cy="66071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0" y="0"/>
            <a:ext cx="7867650" cy="66071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4280252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8488073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4550" y="4859338"/>
            <a:ext cx="9090025" cy="15017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4550" y="3205163"/>
            <a:ext cx="9090025" cy="16541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897284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7525" y="1522413"/>
            <a:ext cx="4772025" cy="50847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41950" y="1522413"/>
            <a:ext cx="4772025" cy="50847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087546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303213"/>
            <a:ext cx="9623425" cy="1260475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988" y="1692275"/>
            <a:ext cx="4724400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4988" y="2397125"/>
            <a:ext cx="4724400" cy="43576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32425" y="1692275"/>
            <a:ext cx="4725988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32425" y="2397125"/>
            <a:ext cx="4725988" cy="43576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507502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85570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831792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301625"/>
            <a:ext cx="3517900" cy="1281113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81475" y="301625"/>
            <a:ext cx="5976938" cy="6453188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4988" y="1582738"/>
            <a:ext cx="3517900" cy="51720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9129052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95500" y="5292725"/>
            <a:ext cx="6416675" cy="6254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095500" y="676275"/>
            <a:ext cx="6416675" cy="453548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95500" y="5918200"/>
            <a:ext cx="6416675" cy="88741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0171221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w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10693400" cy="1365250"/>
          </a:xfrm>
          <a:prstGeom prst="rect">
            <a:avLst/>
          </a:prstGeom>
          <a:noFill/>
          <a:ln>
            <a:noFill/>
          </a:ln>
          <a:effectLst>
            <a:outerShdw dist="17961" dir="2700000" algn="ctr" rotWithShape="0">
              <a:srgbClr val="96CCEE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7172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517525" y="1522413"/>
            <a:ext cx="9696450" cy="5084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Master text styles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</p:txBody>
      </p:sp>
      <p:sp>
        <p:nvSpPr>
          <p:cNvPr id="7174" name="Line 6"/>
          <p:cNvSpPr>
            <a:spLocks noChangeShapeType="1"/>
          </p:cNvSpPr>
          <p:nvPr/>
        </p:nvSpPr>
        <p:spPr bwMode="auto">
          <a:xfrm>
            <a:off x="0" y="1374775"/>
            <a:ext cx="10693400" cy="0"/>
          </a:xfrm>
          <a:prstGeom prst="line">
            <a:avLst/>
          </a:prstGeom>
          <a:noFill/>
          <a:ln w="38100">
            <a:solidFill>
              <a:srgbClr val="1E7FB8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28398" dir="1593903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180" name="Rectangle 12"/>
          <p:cNvSpPr>
            <a:spLocks noChangeArrowheads="1"/>
          </p:cNvSpPr>
          <p:nvPr/>
        </p:nvSpPr>
        <p:spPr bwMode="auto">
          <a:xfrm>
            <a:off x="1588" y="6632575"/>
            <a:ext cx="10693400" cy="928688"/>
          </a:xfrm>
          <a:prstGeom prst="rect">
            <a:avLst/>
          </a:prstGeom>
          <a:solidFill>
            <a:srgbClr val="1E7FB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7181" name="Rectangle 13"/>
          <p:cNvSpPr>
            <a:spLocks noChangeArrowheads="1"/>
          </p:cNvSpPr>
          <p:nvPr/>
        </p:nvSpPr>
        <p:spPr bwMode="auto">
          <a:xfrm>
            <a:off x="1084263" y="7085013"/>
            <a:ext cx="496728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defTabSz="1042988" rtl="0"/>
            <a:r>
              <a:rPr lang="en-GB" sz="1400" dirty="0" smtClean="0">
                <a:solidFill>
                  <a:srgbClr val="96CCEE"/>
                </a:solidFill>
                <a:latin typeface="Arial Narrow" pitchFamily="34" charset="0"/>
              </a:rPr>
              <a:t>GO</a:t>
            </a:r>
            <a:r>
              <a:rPr lang="en-GB" sz="1400" baseline="0" dirty="0" smtClean="0">
                <a:solidFill>
                  <a:srgbClr val="96CCEE"/>
                </a:solidFill>
                <a:latin typeface="Arial Narrow" pitchFamily="34" charset="0"/>
              </a:rPr>
              <a:t> </a:t>
            </a:r>
            <a:r>
              <a:rPr lang="en-GB" sz="1400" baseline="0" dirty="0" smtClean="0">
                <a:solidFill>
                  <a:srgbClr val="96CCEE"/>
                </a:solidFill>
                <a:latin typeface="Arial Narrow" pitchFamily="34" charset="0"/>
              </a:rPr>
              <a:t>Pre-deployment Training</a:t>
            </a:r>
            <a:endParaRPr lang="en-GB" sz="1400" dirty="0">
              <a:solidFill>
                <a:srgbClr val="96CCEE"/>
              </a:solidFill>
              <a:latin typeface="Arial Narrow" pitchFamily="34" charset="0"/>
            </a:endParaRPr>
          </a:p>
        </p:txBody>
      </p:sp>
      <p:sp>
        <p:nvSpPr>
          <p:cNvPr id="7182" name="Rectangle 14"/>
          <p:cNvSpPr>
            <a:spLocks noChangeArrowheads="1"/>
          </p:cNvSpPr>
          <p:nvPr/>
        </p:nvSpPr>
        <p:spPr bwMode="auto">
          <a:xfrm>
            <a:off x="420688" y="7054850"/>
            <a:ext cx="41592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algn="r" defTabSz="1042988" rtl="0"/>
            <a:fld id="{25667798-2B6A-4B91-8A31-2E8834D21F6F}" type="slidenum">
              <a:rPr lang="ar-SA" sz="1700">
                <a:solidFill>
                  <a:srgbClr val="72BBE8"/>
                </a:solidFill>
                <a:latin typeface="Arial Narrow" pitchFamily="34" charset="0"/>
              </a:rPr>
              <a:pPr algn="r" defTabSz="1042988" rtl="0"/>
              <a:t>‹#›</a:t>
            </a:fld>
            <a:r>
              <a:rPr lang="en-GB" sz="1700">
                <a:solidFill>
                  <a:srgbClr val="72BBE8"/>
                </a:solidFill>
                <a:latin typeface="Arial Narrow" pitchFamily="34" charset="0"/>
              </a:rPr>
              <a:t> </a:t>
            </a:r>
            <a:r>
              <a:rPr lang="en-US" sz="2400" baseline="14000">
                <a:solidFill>
                  <a:schemeClr val="bg1"/>
                </a:solidFill>
                <a:latin typeface="Arial Narrow" pitchFamily="34" charset="0"/>
              </a:rPr>
              <a:t>|</a:t>
            </a:r>
          </a:p>
        </p:txBody>
      </p:sp>
      <p:pic>
        <p:nvPicPr>
          <p:cNvPr id="7185" name="Picture 17" descr="WHO-EN-white-H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1575" y="6659563"/>
            <a:ext cx="2581275" cy="790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iming>
    <p:tnLst>
      <p:par>
        <p:cTn id="1" dur="indefinite" restart="never" nodeType="tmRoot"/>
      </p:par>
    </p:tnLst>
  </p:timing>
  <p:txStyles>
    <p:titleStyle>
      <a:lvl1pPr algn="ctr" defTabSz="1042988" rtl="0" fontAlgn="base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+mj-lt"/>
          <a:ea typeface="+mj-ea"/>
          <a:cs typeface="+mj-cs"/>
        </a:defRPr>
      </a:lvl1pPr>
      <a:lvl2pPr algn="ctr" defTabSz="1042988" rtl="0" fontAlgn="base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Arial" pitchFamily="34" charset="0"/>
          <a:cs typeface="Arial" pitchFamily="34" charset="0"/>
        </a:defRPr>
      </a:lvl2pPr>
      <a:lvl3pPr algn="ctr" defTabSz="1042988" rtl="0" fontAlgn="base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Arial" pitchFamily="34" charset="0"/>
          <a:cs typeface="Arial" pitchFamily="34" charset="0"/>
        </a:defRPr>
      </a:lvl3pPr>
      <a:lvl4pPr algn="ctr" defTabSz="1042988" rtl="0" fontAlgn="base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Arial" pitchFamily="34" charset="0"/>
          <a:cs typeface="Arial" pitchFamily="34" charset="0"/>
        </a:defRPr>
      </a:lvl4pPr>
      <a:lvl5pPr algn="ctr" defTabSz="1042988" rtl="0" fontAlgn="base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Arial" pitchFamily="34" charset="0"/>
          <a:cs typeface="Arial" pitchFamily="34" charset="0"/>
        </a:defRPr>
      </a:lvl5pPr>
      <a:lvl6pPr marL="457200" algn="ctr" defTabSz="1042988" rtl="0" fontAlgn="base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Arial" pitchFamily="34" charset="0"/>
          <a:cs typeface="Arial" pitchFamily="34" charset="0"/>
        </a:defRPr>
      </a:lvl6pPr>
      <a:lvl7pPr marL="914400" algn="ctr" defTabSz="1042988" rtl="0" fontAlgn="base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Arial" pitchFamily="34" charset="0"/>
          <a:cs typeface="Arial" pitchFamily="34" charset="0"/>
        </a:defRPr>
      </a:lvl7pPr>
      <a:lvl8pPr marL="1371600" algn="ctr" defTabSz="1042988" rtl="0" fontAlgn="base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Arial" pitchFamily="34" charset="0"/>
          <a:cs typeface="Arial" pitchFamily="34" charset="0"/>
        </a:defRPr>
      </a:lvl8pPr>
      <a:lvl9pPr marL="1828800" algn="ctr" defTabSz="1042988" rtl="0" fontAlgn="base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Arial" pitchFamily="34" charset="0"/>
          <a:cs typeface="Arial" pitchFamily="34" charset="0"/>
        </a:defRPr>
      </a:lvl9pPr>
    </p:titleStyle>
    <p:bodyStyle>
      <a:lvl1pPr marL="390525" indent="-390525" algn="l" defTabSz="1042988" rtl="0" fontAlgn="base">
        <a:spcBef>
          <a:spcPct val="80000"/>
        </a:spcBef>
        <a:spcAft>
          <a:spcPct val="0"/>
        </a:spcAft>
        <a:buClr>
          <a:srgbClr val="1E7FB8"/>
        </a:buClr>
        <a:buFont typeface="Wingdings" pitchFamily="2" charset="2"/>
        <a:buChar char="l"/>
        <a:defRPr sz="2800">
          <a:solidFill>
            <a:srgbClr val="000066"/>
          </a:solidFill>
          <a:latin typeface="+mn-lt"/>
          <a:ea typeface="+mn-ea"/>
          <a:cs typeface="+mn-cs"/>
        </a:defRPr>
      </a:lvl1pPr>
      <a:lvl2pPr marL="919163" indent="-322263" algn="l" defTabSz="1042988" rtl="0" fontAlgn="base">
        <a:spcBef>
          <a:spcPct val="20000"/>
        </a:spcBef>
        <a:spcAft>
          <a:spcPct val="0"/>
        </a:spcAft>
        <a:buClr>
          <a:srgbClr val="1E7FB8"/>
        </a:buClr>
        <a:buFont typeface="Arial" pitchFamily="34" charset="0"/>
        <a:buChar char="–"/>
        <a:defRPr sz="2400">
          <a:solidFill>
            <a:srgbClr val="000066"/>
          </a:solidFill>
          <a:latin typeface="+mn-lt"/>
          <a:cs typeface="+mn-cs"/>
        </a:defRPr>
      </a:lvl2pPr>
      <a:lvl3pPr marL="1433513" indent="-307975" algn="l" defTabSz="1042988" rtl="0" fontAlgn="base">
        <a:spcBef>
          <a:spcPct val="20000"/>
        </a:spcBef>
        <a:spcAft>
          <a:spcPct val="0"/>
        </a:spcAft>
        <a:buClr>
          <a:srgbClr val="1E7FB8"/>
        </a:buClr>
        <a:buChar char="•"/>
        <a:defRPr sz="2400">
          <a:solidFill>
            <a:srgbClr val="000066"/>
          </a:solidFill>
          <a:latin typeface="Arial Narrow" pitchFamily="34" charset="0"/>
          <a:cs typeface="+mn-cs"/>
        </a:defRPr>
      </a:lvl3pPr>
      <a:lvl4pPr marL="1898650" indent="-258763" algn="l" defTabSz="1042988" rtl="0" fontAlgn="base">
        <a:spcBef>
          <a:spcPct val="20000"/>
        </a:spcBef>
        <a:spcAft>
          <a:spcPct val="0"/>
        </a:spcAft>
        <a:buClr>
          <a:srgbClr val="1E7FB8"/>
        </a:buClr>
        <a:buChar char="–"/>
        <a:defRPr sz="2400">
          <a:solidFill>
            <a:srgbClr val="000066"/>
          </a:solidFill>
          <a:latin typeface="Arial Narrow" pitchFamily="34" charset="0"/>
          <a:cs typeface="+mn-cs"/>
        </a:defRPr>
      </a:lvl4pPr>
      <a:lvl5pPr marL="2268538" indent="-165100" algn="r" defTabSz="1042988" rtl="1" fontAlgn="base">
        <a:spcBef>
          <a:spcPct val="20000"/>
        </a:spcBef>
        <a:spcAft>
          <a:spcPct val="0"/>
        </a:spcAft>
        <a:buChar char="»"/>
        <a:defRPr sz="2300">
          <a:solidFill>
            <a:srgbClr val="000066"/>
          </a:solidFill>
          <a:latin typeface="+mn-lt"/>
          <a:cs typeface="+mn-cs"/>
        </a:defRPr>
      </a:lvl5pPr>
      <a:lvl6pPr marL="2725738" indent="-165100" algn="r" defTabSz="1042988" rtl="1" fontAlgn="base">
        <a:spcBef>
          <a:spcPct val="20000"/>
        </a:spcBef>
        <a:spcAft>
          <a:spcPct val="0"/>
        </a:spcAft>
        <a:buChar char="»"/>
        <a:defRPr sz="2300">
          <a:solidFill>
            <a:srgbClr val="000066"/>
          </a:solidFill>
          <a:latin typeface="+mn-lt"/>
          <a:cs typeface="+mn-cs"/>
        </a:defRPr>
      </a:lvl6pPr>
      <a:lvl7pPr marL="3182938" indent="-165100" algn="r" defTabSz="1042988" rtl="1" fontAlgn="base">
        <a:spcBef>
          <a:spcPct val="20000"/>
        </a:spcBef>
        <a:spcAft>
          <a:spcPct val="0"/>
        </a:spcAft>
        <a:buChar char="»"/>
        <a:defRPr sz="2300">
          <a:solidFill>
            <a:srgbClr val="000066"/>
          </a:solidFill>
          <a:latin typeface="+mn-lt"/>
          <a:cs typeface="+mn-cs"/>
        </a:defRPr>
      </a:lvl7pPr>
      <a:lvl8pPr marL="3640138" indent="-165100" algn="r" defTabSz="1042988" rtl="1" fontAlgn="base">
        <a:spcBef>
          <a:spcPct val="20000"/>
        </a:spcBef>
        <a:spcAft>
          <a:spcPct val="0"/>
        </a:spcAft>
        <a:buChar char="»"/>
        <a:defRPr sz="2300">
          <a:solidFill>
            <a:srgbClr val="000066"/>
          </a:solidFill>
          <a:latin typeface="+mn-lt"/>
          <a:cs typeface="+mn-cs"/>
        </a:defRPr>
      </a:lvl8pPr>
      <a:lvl9pPr marL="4097338" indent="-165100" algn="r" defTabSz="1042988" rtl="1" fontAlgn="base">
        <a:spcBef>
          <a:spcPct val="20000"/>
        </a:spcBef>
        <a:spcAft>
          <a:spcPct val="0"/>
        </a:spcAft>
        <a:buChar char="»"/>
        <a:defRPr sz="2300">
          <a:solidFill>
            <a:srgbClr val="000066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E7FB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791" name="Rectangle 7"/>
          <p:cNvSpPr>
            <a:spLocks noChangeArrowheads="1"/>
          </p:cNvSpPr>
          <p:nvPr/>
        </p:nvSpPr>
        <p:spPr bwMode="auto">
          <a:xfrm>
            <a:off x="0" y="5310188"/>
            <a:ext cx="10693400" cy="2251075"/>
          </a:xfrm>
          <a:prstGeom prst="rect">
            <a:avLst/>
          </a:prstGeom>
          <a:solidFill>
            <a:srgbClr val="1E7FB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pic>
        <p:nvPicPr>
          <p:cNvPr id="246789" name="Picture 5" descr="WHO-EN-white-H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0550" y="5578475"/>
            <a:ext cx="4430713" cy="1362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6792" name="Rectangle 8"/>
          <p:cNvSpPr>
            <a:spLocks noChangeArrowheads="1"/>
          </p:cNvSpPr>
          <p:nvPr/>
        </p:nvSpPr>
        <p:spPr bwMode="auto">
          <a:xfrm>
            <a:off x="910482" y="3232510"/>
            <a:ext cx="9134475" cy="1154112"/>
          </a:xfrm>
          <a:prstGeom prst="rect">
            <a:avLst/>
          </a:prstGeom>
          <a:noFill/>
          <a:ln>
            <a:noFill/>
          </a:ln>
          <a:effectLst>
            <a:outerShdw dist="28398" dir="3806097" algn="ctr" rotWithShape="0">
              <a:srgbClr val="000066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 defTabSz="1042988" rtl="0"/>
            <a:r>
              <a:rPr lang="en-GB" sz="5000" dirty="0" smtClean="0">
                <a:solidFill>
                  <a:schemeClr val="bg1"/>
                </a:solidFill>
              </a:rPr>
              <a:t>Introduction to the GO pre-deployment Training </a:t>
            </a:r>
            <a:endParaRPr lang="en-GB" sz="5000" dirty="0">
              <a:solidFill>
                <a:schemeClr val="bg1"/>
              </a:solidFill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779462" y="1105617"/>
            <a:ext cx="9671818" cy="2384445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1042988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00066"/>
                </a:solidFill>
                <a:latin typeface="+mj-lt"/>
                <a:ea typeface="+mj-ea"/>
                <a:cs typeface="+mj-cs"/>
              </a:defRPr>
            </a:lvl1pPr>
            <a:lvl2pPr algn="ctr" defTabSz="1042988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00066"/>
                </a:solidFill>
                <a:latin typeface="Arial" pitchFamily="34" charset="0"/>
                <a:cs typeface="Arial" pitchFamily="34" charset="0"/>
              </a:defRPr>
            </a:lvl2pPr>
            <a:lvl3pPr algn="ctr" defTabSz="1042988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00066"/>
                </a:solidFill>
                <a:latin typeface="Arial" pitchFamily="34" charset="0"/>
                <a:cs typeface="Arial" pitchFamily="34" charset="0"/>
              </a:defRPr>
            </a:lvl3pPr>
            <a:lvl4pPr algn="ctr" defTabSz="1042988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00066"/>
                </a:solidFill>
                <a:latin typeface="Arial" pitchFamily="34" charset="0"/>
                <a:cs typeface="Arial" pitchFamily="34" charset="0"/>
              </a:defRPr>
            </a:lvl4pPr>
            <a:lvl5pPr algn="ctr" defTabSz="1042988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00066"/>
                </a:solidFill>
                <a:latin typeface="Arial" pitchFamily="34" charset="0"/>
                <a:cs typeface="Arial" pitchFamily="34" charset="0"/>
              </a:defRPr>
            </a:lvl5pPr>
            <a:lvl6pPr marL="457200" algn="ctr" defTabSz="1042988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00066"/>
                </a:solidFill>
                <a:latin typeface="Arial" pitchFamily="34" charset="0"/>
                <a:cs typeface="Arial" pitchFamily="34" charset="0"/>
              </a:defRPr>
            </a:lvl6pPr>
            <a:lvl7pPr marL="914400" algn="ctr" defTabSz="1042988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00066"/>
                </a:solidFill>
                <a:latin typeface="Arial" pitchFamily="34" charset="0"/>
                <a:cs typeface="Arial" pitchFamily="34" charset="0"/>
              </a:defRPr>
            </a:lvl7pPr>
            <a:lvl8pPr marL="1371600" algn="ctr" defTabSz="1042988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00066"/>
                </a:solidFill>
                <a:latin typeface="Arial" pitchFamily="34" charset="0"/>
                <a:cs typeface="Arial" pitchFamily="34" charset="0"/>
              </a:defRPr>
            </a:lvl8pPr>
            <a:lvl9pPr marL="1828800" algn="ctr" defTabSz="1042988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00066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lang="en-US" sz="6200" dirty="0" smtClean="0">
                <a:solidFill>
                  <a:schemeClr val="bg1"/>
                </a:solidFill>
              </a:rPr>
              <a:t>GO Training</a:t>
            </a:r>
            <a:r>
              <a:rPr lang="en-US" dirty="0" smtClean="0">
                <a:solidFill>
                  <a:schemeClr val="bg1"/>
                </a:solidFill>
              </a:rPr>
              <a:t/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dirty="0" smtClean="0">
                <a:solidFill>
                  <a:schemeClr val="bg1"/>
                </a:solidFill>
              </a:rPr>
              <a:t>Module 1</a:t>
            </a:r>
            <a:endParaRPr lang="en-GB" sz="35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5400" dirty="0" smtClean="0">
                <a:latin typeface="Calibri" panose="020F0502020204030204" pitchFamily="34" charset="0"/>
                <a:cs typeface="Calibri" panose="020F0502020204030204" pitchFamily="34" charset="0"/>
              </a:rPr>
              <a:t>Objective</a:t>
            </a:r>
            <a:endParaRPr lang="en-GB" sz="5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 smtClean="0">
                <a:latin typeface="Calibri" panose="020F0502020204030204" pitchFamily="34" charset="0"/>
                <a:cs typeface="Calibri" panose="020F0502020204030204" pitchFamily="34" charset="0"/>
              </a:rPr>
              <a:t>At the end of this session, participants will be able to:</a:t>
            </a:r>
          </a:p>
          <a:p>
            <a:r>
              <a:rPr lang="en-GB" dirty="0" smtClean="0">
                <a:latin typeface="Calibri" panose="020F0502020204030204" pitchFamily="34" charset="0"/>
                <a:cs typeface="Calibri" panose="020F0502020204030204" pitchFamily="34" charset="0"/>
              </a:rPr>
              <a:t>Describe the objectives of the Go pre-deployment training</a:t>
            </a:r>
          </a:p>
          <a:p>
            <a:r>
              <a:rPr lang="en-GB" dirty="0" smtClean="0">
                <a:latin typeface="Calibri" panose="020F0502020204030204" pitchFamily="34" charset="0"/>
                <a:cs typeface="Calibri" panose="020F0502020204030204" pitchFamily="34" charset="0"/>
              </a:rPr>
              <a:t>Describe WHO's key role in the Global Ebola Response</a:t>
            </a:r>
          </a:p>
          <a:p>
            <a:r>
              <a:rPr lang="en-GB" dirty="0" smtClean="0">
                <a:latin typeface="Calibri" panose="020F0502020204030204" pitchFamily="34" charset="0"/>
                <a:cs typeface="Calibri" panose="020F0502020204030204" pitchFamily="34" charset="0"/>
              </a:rPr>
              <a:t>Describe the key sources of minimum information required for personnel deployed under a public health emergency response</a:t>
            </a:r>
          </a:p>
          <a:p>
            <a:pPr marL="0" indent="0">
              <a:buNone/>
            </a:pPr>
            <a:endParaRPr lang="en-GB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027029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isällön paikkamerkki 5"/>
          <p:cNvSpPr>
            <a:spLocks noGrp="1"/>
          </p:cNvSpPr>
          <p:nvPr>
            <p:ph idx="1"/>
          </p:nvPr>
        </p:nvSpPr>
        <p:spPr>
          <a:xfrm>
            <a:off x="498475" y="1515731"/>
            <a:ext cx="9696450" cy="5084762"/>
          </a:xfrm>
        </p:spPr>
        <p:txBody>
          <a:bodyPr>
            <a:normAutofit/>
          </a:bodyPr>
          <a:lstStyle/>
          <a:p>
            <a:pPr lvl="0"/>
            <a:r>
              <a:rPr lang="en-GB" sz="2500" dirty="0"/>
              <a:t>E-PROTECT is a WHO online pre-deployment e-learning tool on occupational health and safety related topics. It`s completion is a prerequisite for deployment for WHO staff and consultants.</a:t>
            </a:r>
            <a:endParaRPr lang="fi-FI" sz="2500" dirty="0"/>
          </a:p>
          <a:p>
            <a:pPr lvl="0"/>
            <a:r>
              <a:rPr lang="en-GB" sz="2500" dirty="0" smtClean="0"/>
              <a:t>Go Training </a:t>
            </a:r>
            <a:r>
              <a:rPr lang="en-GB" sz="2500" dirty="0"/>
              <a:t>is </a:t>
            </a:r>
            <a:r>
              <a:rPr lang="en-GB" sz="2500" dirty="0" smtClean="0"/>
              <a:t>modular</a:t>
            </a:r>
            <a:r>
              <a:rPr lang="en-GB" sz="2500" dirty="0"/>
              <a:t>, competency based pre-deployment training materials for WHO staff and consultants that deploy for Ebola Outbreak </a:t>
            </a:r>
            <a:r>
              <a:rPr lang="en-GB" sz="2500" dirty="0" smtClean="0"/>
              <a:t>Response. The </a:t>
            </a:r>
            <a:r>
              <a:rPr lang="en-GB" sz="2500" dirty="0"/>
              <a:t>objective of the GO </a:t>
            </a:r>
            <a:r>
              <a:rPr lang="en-GB" sz="2500" dirty="0" smtClean="0"/>
              <a:t>Training </a:t>
            </a:r>
            <a:r>
              <a:rPr lang="en-GB" sz="2500" dirty="0"/>
              <a:t>is to ensure that all personnel stay safe and can provide an effective contribution to the Ebola Response.</a:t>
            </a:r>
            <a:endParaRPr lang="fi-FI" sz="2500" dirty="0"/>
          </a:p>
          <a:p>
            <a:pPr marL="0" indent="0">
              <a:buNone/>
            </a:pPr>
            <a:endParaRPr lang="fi-FI" sz="2500" dirty="0"/>
          </a:p>
        </p:txBody>
      </p:sp>
      <p:sp>
        <p:nvSpPr>
          <p:cNvPr id="4" name="Title 1"/>
          <p:cNvSpPr txBox="1">
            <a:spLocks/>
          </p:cNvSpPr>
          <p:nvPr/>
        </p:nvSpPr>
        <p:spPr bwMode="auto">
          <a:xfrm>
            <a:off x="0" y="0"/>
            <a:ext cx="10693400" cy="1365250"/>
          </a:xfrm>
          <a:prstGeom prst="rect">
            <a:avLst/>
          </a:prstGeom>
          <a:noFill/>
          <a:ln>
            <a:noFill/>
          </a:ln>
          <a:effectLst>
            <a:outerShdw dist="17961" dir="2700000" algn="ctr" rotWithShape="0">
              <a:srgbClr val="96CCEE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ctr" defTabSz="1042988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00066"/>
                </a:solidFill>
                <a:latin typeface="+mj-lt"/>
                <a:ea typeface="+mj-ea"/>
                <a:cs typeface="+mj-cs"/>
              </a:defRPr>
            </a:lvl1pPr>
            <a:lvl2pPr algn="ctr" defTabSz="1042988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00066"/>
                </a:solidFill>
                <a:latin typeface="Arial" pitchFamily="34" charset="0"/>
                <a:cs typeface="Arial" pitchFamily="34" charset="0"/>
              </a:defRPr>
            </a:lvl2pPr>
            <a:lvl3pPr algn="ctr" defTabSz="1042988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00066"/>
                </a:solidFill>
                <a:latin typeface="Arial" pitchFamily="34" charset="0"/>
                <a:cs typeface="Arial" pitchFamily="34" charset="0"/>
              </a:defRPr>
            </a:lvl3pPr>
            <a:lvl4pPr algn="ctr" defTabSz="1042988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00066"/>
                </a:solidFill>
                <a:latin typeface="Arial" pitchFamily="34" charset="0"/>
                <a:cs typeface="Arial" pitchFamily="34" charset="0"/>
              </a:defRPr>
            </a:lvl4pPr>
            <a:lvl5pPr algn="ctr" defTabSz="1042988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00066"/>
                </a:solidFill>
                <a:latin typeface="Arial" pitchFamily="34" charset="0"/>
                <a:cs typeface="Arial" pitchFamily="34" charset="0"/>
              </a:defRPr>
            </a:lvl5pPr>
            <a:lvl6pPr marL="457200" algn="ctr" defTabSz="1042988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00066"/>
                </a:solidFill>
                <a:latin typeface="Arial" pitchFamily="34" charset="0"/>
                <a:cs typeface="Arial" pitchFamily="34" charset="0"/>
              </a:defRPr>
            </a:lvl6pPr>
            <a:lvl7pPr marL="914400" algn="ctr" defTabSz="1042988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00066"/>
                </a:solidFill>
                <a:latin typeface="Arial" pitchFamily="34" charset="0"/>
                <a:cs typeface="Arial" pitchFamily="34" charset="0"/>
              </a:defRPr>
            </a:lvl7pPr>
            <a:lvl8pPr marL="1371600" algn="ctr" defTabSz="1042988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00066"/>
                </a:solidFill>
                <a:latin typeface="Arial" pitchFamily="34" charset="0"/>
                <a:cs typeface="Arial" pitchFamily="34" charset="0"/>
              </a:defRPr>
            </a:lvl8pPr>
            <a:lvl9pPr marL="1828800" algn="ctr" defTabSz="1042988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00066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lang="en-GB" sz="4600" dirty="0" smtClean="0">
                <a:latin typeface="Calibri" panose="020F0502020204030204" pitchFamily="34" charset="0"/>
                <a:cs typeface="Calibri" panose="020F0502020204030204" pitchFamily="34" charset="0"/>
              </a:rPr>
              <a:t>WHO pre-deployment packages for Ebola Response</a:t>
            </a:r>
            <a:endParaRPr lang="en-GB" sz="46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5" name="Picture 2" descr="D:\B45pMkpIYAE6Yt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5052" y="4738202"/>
            <a:ext cx="3416071" cy="19215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4387030" y="6398132"/>
            <a:ext cx="243061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b="0" dirty="0" smtClean="0"/>
              <a:t>Photo: WHO/S</a:t>
            </a:r>
            <a:r>
              <a:rPr lang="en-GB" sz="1100" b="0" dirty="0"/>
              <a:t>. </a:t>
            </a:r>
            <a:r>
              <a:rPr lang="en-GB" sz="1100" b="0" dirty="0" err="1"/>
              <a:t>Saporito</a:t>
            </a:r>
            <a:endParaRPr lang="en-GB" sz="1100" b="0" dirty="0"/>
          </a:p>
        </p:txBody>
      </p:sp>
    </p:spTree>
    <p:extLst>
      <p:ext uri="{BB962C8B-B14F-4D97-AF65-F5344CB8AC3E}">
        <p14:creationId xmlns:p14="http://schemas.microsoft.com/office/powerpoint/2010/main" val="3632250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7525" y="1408113"/>
            <a:ext cx="9696450" cy="5084762"/>
          </a:xfrm>
        </p:spPr>
        <p:txBody>
          <a:bodyPr/>
          <a:lstStyle/>
          <a:p>
            <a:r>
              <a:rPr lang="en-GB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Module  1: Introduction to the course</a:t>
            </a:r>
          </a:p>
          <a:p>
            <a:r>
              <a:rPr lang="en-GB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Module 2: Introduction to Ebola</a:t>
            </a:r>
          </a:p>
          <a:p>
            <a:r>
              <a:rPr lang="en-GB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Module 3: Global Ebola Response: International Response Framework</a:t>
            </a:r>
          </a:p>
          <a:p>
            <a:r>
              <a:rPr lang="en-GB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Module 4: Pillars of the Global Ebola Response</a:t>
            </a:r>
          </a:p>
          <a:p>
            <a:pPr lvl="1"/>
            <a:r>
              <a:rPr lang="en-GB" dirty="0" smtClean="0">
                <a:latin typeface="Calibri" panose="020F0502020204030204" pitchFamily="34" charset="0"/>
                <a:cs typeface="Calibri" panose="020F0502020204030204" pitchFamily="34" charset="0"/>
              </a:rPr>
              <a:t>Case management</a:t>
            </a:r>
          </a:p>
          <a:p>
            <a:pPr lvl="1"/>
            <a:r>
              <a:rPr lang="en-GB" dirty="0" smtClean="0">
                <a:latin typeface="Calibri" panose="020F0502020204030204" pitchFamily="34" charset="0"/>
                <a:cs typeface="Calibri" panose="020F0502020204030204" pitchFamily="34" charset="0"/>
              </a:rPr>
              <a:t>Case finding and contact tracing</a:t>
            </a:r>
          </a:p>
          <a:p>
            <a:pPr lvl="1"/>
            <a:r>
              <a:rPr lang="en-GB" dirty="0" smtClean="0">
                <a:latin typeface="Calibri" panose="020F0502020204030204" pitchFamily="34" charset="0"/>
                <a:cs typeface="Calibri" panose="020F0502020204030204" pitchFamily="34" charset="0"/>
              </a:rPr>
              <a:t>Safe and dignified burial</a:t>
            </a:r>
          </a:p>
          <a:p>
            <a:pPr lvl="1"/>
            <a:r>
              <a:rPr lang="en-GB" dirty="0" smtClean="0">
                <a:latin typeface="Calibri" panose="020F0502020204030204" pitchFamily="34" charset="0"/>
                <a:cs typeface="Calibri" panose="020F0502020204030204" pitchFamily="34" charset="0"/>
              </a:rPr>
              <a:t>Social mobilization and community engagement</a:t>
            </a:r>
          </a:p>
          <a:p>
            <a:r>
              <a:rPr lang="en-GB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Module 5: Working for WHO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5400" dirty="0" smtClean="0">
                <a:latin typeface="Calibri" panose="020F0502020204030204" pitchFamily="34" charset="0"/>
                <a:cs typeface="Calibri" panose="020F0502020204030204" pitchFamily="34" charset="0"/>
              </a:rPr>
              <a:t>Go Training</a:t>
            </a:r>
            <a:br>
              <a:rPr lang="en-GB" sz="5400" dirty="0" smtClean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GB" sz="5400" dirty="0" smtClean="0">
                <a:latin typeface="Calibri" panose="020F0502020204030204" pitchFamily="34" charset="0"/>
                <a:cs typeface="Calibri" panose="020F0502020204030204" pitchFamily="34" charset="0"/>
              </a:rPr>
              <a:t>Course outline</a:t>
            </a:r>
            <a:endParaRPr lang="en-GB" sz="5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2050" name="Picture 2" descr="D:\B4B9Ep-IEAAvqB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2975" y="3522661"/>
            <a:ext cx="2141666" cy="18695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34016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59735" y="1522413"/>
            <a:ext cx="5154240" cy="5084762"/>
          </a:xfrm>
        </p:spPr>
        <p:txBody>
          <a:bodyPr/>
          <a:lstStyle/>
          <a:p>
            <a:r>
              <a:rPr lang="en-GB" dirty="0" smtClean="0"/>
              <a:t>Core learning materials</a:t>
            </a:r>
          </a:p>
          <a:p>
            <a:r>
              <a:rPr lang="en-GB" dirty="0" smtClean="0"/>
              <a:t>Supplementary reading materials</a:t>
            </a:r>
          </a:p>
          <a:p>
            <a:r>
              <a:rPr lang="en-GB" dirty="0" smtClean="0"/>
              <a:t>Web links to key documents</a:t>
            </a:r>
          </a:p>
          <a:p>
            <a:r>
              <a:rPr lang="en-GB" dirty="0" smtClean="0"/>
              <a:t>Relevant contact details</a:t>
            </a:r>
          </a:p>
          <a:p>
            <a:endParaRPr lang="en-GB" dirty="0" smtClean="0"/>
          </a:p>
          <a:p>
            <a:endParaRPr lang="en-GB" dirty="0"/>
          </a:p>
        </p:txBody>
      </p:sp>
      <p:pic>
        <p:nvPicPr>
          <p:cNvPr id="5" name="Picture 2" descr="http://blogs.telerik.com/images/default-source/jeff-fritz/toolbox.jpg?sfvrsn=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859897"/>
            <a:ext cx="5059735" cy="3157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5"/>
          <p:cNvSpPr/>
          <p:nvPr/>
        </p:nvSpPr>
        <p:spPr>
          <a:xfrm>
            <a:off x="78657" y="5739152"/>
            <a:ext cx="463099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Photo: http</a:t>
            </a:r>
            <a:r>
              <a:rPr lang="en-GB" sz="1400" dirty="0"/>
              <a:t>://www.setupablogtoday.com/free-marketing-tools/</a:t>
            </a:r>
          </a:p>
        </p:txBody>
      </p:sp>
      <p:sp>
        <p:nvSpPr>
          <p:cNvPr id="7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5400" dirty="0" smtClean="0">
                <a:latin typeface="Calibri" panose="020F0502020204030204" pitchFamily="34" charset="0"/>
                <a:cs typeface="Calibri" panose="020F0502020204030204" pitchFamily="34" charset="0"/>
              </a:rPr>
              <a:t>Course materials</a:t>
            </a:r>
            <a:endParaRPr lang="en-GB" sz="5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19679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Exercise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6519" y="1438275"/>
            <a:ext cx="9696450" cy="5084762"/>
          </a:xfrm>
        </p:spPr>
        <p:txBody>
          <a:bodyPr/>
          <a:lstStyle/>
          <a:p>
            <a:pPr marL="0" indent="0">
              <a:buNone/>
            </a:pPr>
            <a:r>
              <a:rPr lang="en-GB" dirty="0" smtClean="0"/>
              <a:t>List down in 3 points why you are being deployed for the Ebola Response?</a:t>
            </a:r>
          </a:p>
          <a:p>
            <a:pPr marL="0" indent="0">
              <a:buNone/>
            </a:pPr>
            <a:r>
              <a:rPr lang="en-GB" dirty="0" smtClean="0"/>
              <a:t>1. </a:t>
            </a:r>
          </a:p>
          <a:p>
            <a:endParaRPr lang="en-GB" dirty="0" smtClean="0"/>
          </a:p>
          <a:p>
            <a:pPr marL="0" indent="0">
              <a:buNone/>
            </a:pPr>
            <a:r>
              <a:rPr lang="en-GB" dirty="0" smtClean="0"/>
              <a:t>2. </a:t>
            </a:r>
          </a:p>
          <a:p>
            <a:endParaRPr lang="en-GB" dirty="0" smtClean="0"/>
          </a:p>
          <a:p>
            <a:pPr marL="0" indent="0">
              <a:buNone/>
            </a:pPr>
            <a:r>
              <a:rPr lang="en-GB" dirty="0" smtClean="0"/>
              <a:t>3. 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96994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aster">
  <a:themeElements>
    <a:clrScheme name="master 2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FBDF53"/>
      </a:accent1>
      <a:accent2>
        <a:srgbClr val="FF9966"/>
      </a:accent2>
      <a:accent3>
        <a:srgbClr val="FFFFFF"/>
      </a:accent3>
      <a:accent4>
        <a:srgbClr val="000000"/>
      </a:accent4>
      <a:accent5>
        <a:srgbClr val="FDECB3"/>
      </a:accent5>
      <a:accent6>
        <a:srgbClr val="E78A5C"/>
      </a:accent6>
      <a:hlink>
        <a:srgbClr val="CC3300"/>
      </a:hlink>
      <a:folHlink>
        <a:srgbClr val="996600"/>
      </a:folHlink>
    </a:clrScheme>
    <a:fontScheme name="master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042988" rtl="1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3900" b="1" i="0" u="none" strike="noStrike" cap="none" normalizeH="0" baseline="0" smtClean="0">
            <a:ln>
              <a:noFill/>
            </a:ln>
            <a:solidFill>
              <a:srgbClr val="000066"/>
            </a:solidFill>
            <a:effectLst/>
            <a:latin typeface="Arial" pitchFamily="34" charset="0"/>
            <a:cs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042988" rtl="1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3900" b="1" i="0" u="none" strike="noStrike" cap="none" normalizeH="0" baseline="0" smtClean="0">
            <a:ln>
              <a:noFill/>
            </a:ln>
            <a:solidFill>
              <a:srgbClr val="000066"/>
            </a:solidFill>
            <a:effectLst/>
            <a:latin typeface="Arial" pitchFamily="34" charset="0"/>
            <a:cs typeface="Arial" pitchFamily="34" charset="0"/>
          </a:defRPr>
        </a:defPPr>
      </a:lstStyle>
    </a:lnDef>
  </a:objectDefaults>
  <a:extraClrSchemeLst>
    <a:extraClrScheme>
      <a:clrScheme name="maste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ster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ster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ster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ster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ster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ster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1136</TotalTime>
  <Words>248</Words>
  <Application>Microsoft Office PowerPoint</Application>
  <PresentationFormat>Custom</PresentationFormat>
  <Paragraphs>37</Paragraphs>
  <Slides>6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master</vt:lpstr>
      <vt:lpstr>PowerPoint Presentation</vt:lpstr>
      <vt:lpstr>Objective</vt:lpstr>
      <vt:lpstr>PowerPoint Presentation</vt:lpstr>
      <vt:lpstr>Go Training Course outline</vt:lpstr>
      <vt:lpstr>Course materials</vt:lpstr>
      <vt:lpstr>Exercise</vt:lpstr>
    </vt:vector>
  </TitlesOfParts>
  <Company>World Health Organization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Guidelines</dc:title>
  <dc:subject>WHO template and recommendations</dc:subject>
  <dc:creator>Anne Guilloux</dc:creator>
  <cp:keywords>communication, photos, text</cp:keywords>
  <cp:lastModifiedBy>BHATIASEVI, Aphaluck</cp:lastModifiedBy>
  <cp:revision>76</cp:revision>
  <dcterms:created xsi:type="dcterms:W3CDTF">2005-03-01T08:26:43Z</dcterms:created>
  <dcterms:modified xsi:type="dcterms:W3CDTF">2015-03-18T09:21:29Z</dcterms:modified>
  <cp:category>Guidelines</cp:category>
</cp:coreProperties>
</file>